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12192000"/>
  <p:notesSz cx="6858000" cy="9144000"/>
  <p:embeddedFontLst>
    <p:embeddedFont>
      <p:font typeface="Neuton"/>
      <p:regular r:id="rId26"/>
      <p:bold r:id="rId27"/>
      <p:italic r:id="rId28"/>
    </p:embeddedFont>
    <p:embeddedFont>
      <p:font typeface="Rajdhani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Sanja Scepanovic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4B5B054-F4B9-4428-A2BA-D5A12112AC4F}">
  <a:tblStyle styleId="{44B5B054-F4B9-4428-A2BA-D5A12112AC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Neuton-regular.fntdata"/><Relationship Id="rId25" Type="http://schemas.openxmlformats.org/officeDocument/2006/relationships/slide" Target="slides/slide19.xml"/><Relationship Id="rId28" Type="http://schemas.openxmlformats.org/officeDocument/2006/relationships/font" Target="fonts/Neuton-italic.fntdata"/><Relationship Id="rId27" Type="http://schemas.openxmlformats.org/officeDocument/2006/relationships/font" Target="fonts/Neuton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jdhani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Rajdhani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8-05-28T10:33:03.836">
    <p:pos x="6000" y="0"/>
    <p:text>built environment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Shape 132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Shape 141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Shape 150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Shape 159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Shape 179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Shape 62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Title and Content" type="obj">
  <p:cSld name="OBJECT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Rajdhani"/>
              <a:buNone/>
              <a:defRPr b="0" i="0" sz="3300" u="none" cap="none" strike="noStrik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610601" y="6356350"/>
            <a:ext cx="21208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Rajdhani"/>
              <a:buNone/>
              <a:defRPr b="0" i="0" sz="3300" u="none" cap="none" strike="noStrik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610601" y="6356350"/>
            <a:ext cx="21208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9.png"/><Relationship Id="rId6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5.png"/><Relationship Id="rId6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1.xml"/><Relationship Id="rId4" Type="http://schemas.openxmlformats.org/officeDocument/2006/relationships/image" Target="../media/image1.png"/><Relationship Id="rId5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hape 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Shape 27"/>
          <p:cNvSpPr txBox="1"/>
          <p:nvPr>
            <p:ph idx="1" type="body"/>
          </p:nvPr>
        </p:nvSpPr>
        <p:spPr>
          <a:xfrm>
            <a:off x="838200" y="4654200"/>
            <a:ext cx="11025000" cy="11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</a:pPr>
            <a:r>
              <a:rPr b="1" lang="en-US" sz="3600">
                <a:latin typeface="Rajdhani"/>
                <a:ea typeface="Rajdhani"/>
                <a:cs typeface="Rajdhani"/>
                <a:sym typeface="Rajdhani"/>
              </a:rPr>
              <a:t>Deep Learning for semantic segmentation of SAR images</a:t>
            </a:r>
            <a:endParaRPr b="1" i="0" sz="36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28" name="Shape 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6045" y="1153418"/>
            <a:ext cx="2407435" cy="63424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 txBox="1"/>
          <p:nvPr/>
        </p:nvSpPr>
        <p:spPr>
          <a:xfrm>
            <a:off x="838200" y="2255481"/>
            <a:ext cx="6156158" cy="1173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RRSW 2018</a:t>
            </a:r>
            <a:endParaRPr sz="3000"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  </a:t>
            </a:r>
            <a:endParaRPr b="1" i="0" sz="19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0" name="Shape 30"/>
          <p:cNvSpPr txBox="1"/>
          <p:nvPr/>
        </p:nvSpPr>
        <p:spPr>
          <a:xfrm>
            <a:off x="838125" y="5925806"/>
            <a:ext cx="6156300" cy="11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Sanja Scepanovic, Vladimir Ignatenko</a:t>
            </a:r>
            <a:endParaRPr sz="3000"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  </a:t>
            </a:r>
            <a:endParaRPr b="1" i="0" sz="19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EXAMPLE TRAIN /VALIDATION/TEST AND LABEL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11" name="Shape 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44025"/>
            <a:ext cx="4562361" cy="5261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161" y="1444025"/>
            <a:ext cx="5261576" cy="526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SEMANTIC SEGMENTATION DL MODELS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1003299" y="2121554"/>
            <a:ext cx="4267200" cy="16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FC-DenseNet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DeepLab-V3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RefineNet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GCN-Res101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DeepLab-V3-plus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/>
          <p:nvPr/>
        </p:nvSpPr>
        <p:spPr>
          <a:xfrm>
            <a:off x="972300" y="302100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RESULTS after 300 epochs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aphicFrame>
        <p:nvGraphicFramePr>
          <p:cNvPr id="128" name="Shape 128"/>
          <p:cNvGraphicFramePr/>
          <p:nvPr/>
        </p:nvGraphicFramePr>
        <p:xfrm>
          <a:off x="532350" y="1370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{44B5B054-F4B9-4428-A2BA-D5A12112AC4F}</a:tableStyleId>
              </a:tblPr>
              <a:tblGrid>
                <a:gridCol w="2347775"/>
                <a:gridCol w="878075"/>
                <a:gridCol w="954200"/>
                <a:gridCol w="876675"/>
                <a:gridCol w="1102950"/>
                <a:gridCol w="998250"/>
                <a:gridCol w="1485350"/>
                <a:gridCol w="859475"/>
                <a:gridCol w="859475"/>
              </a:tblGrid>
              <a:tr h="8605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Model</a:t>
                      </a:r>
                      <a:endParaRPr b="1"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Prec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F1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IoU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Forest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Water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Swamp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B.E.</a:t>
                      </a:r>
                      <a:endParaRPr b="1" sz="3000">
                        <a:solidFill>
                          <a:schemeClr val="lt1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Agr.</a:t>
                      </a:r>
                      <a:endParaRPr b="1" sz="3000">
                        <a:solidFill>
                          <a:schemeClr val="lt1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T="91425" marB="91425" marR="91425" marL="91425"/>
                </a:tc>
              </a:tr>
              <a:tr h="728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FC-DenseNet</a:t>
                      </a:r>
                      <a:endParaRPr i="1"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.80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.83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.31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.94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.58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.15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.10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.60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28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DeepLab-V3</a:t>
                      </a:r>
                      <a:endParaRPr i="1"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.87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.81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.33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.95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.58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.25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.09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.15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48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RefineNet</a:t>
                      </a:r>
                      <a:endParaRPr i="1"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.87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.77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.31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.93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.39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.17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.24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.40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579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GCN-Res101</a:t>
                      </a:r>
                      <a:endParaRPr i="1"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.88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.82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.31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.93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.41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.22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.22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.37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896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DeepLab-V3+</a:t>
                      </a:r>
                      <a:endParaRPr i="1" sz="2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.90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.90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.44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.96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.90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.46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chemeClr val="lt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.47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Shape 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EXAMPLE TRAIN / RESULT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600" y="1435400"/>
            <a:ext cx="4542118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8118" y="1444025"/>
            <a:ext cx="5261576" cy="526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EXAMPLE TRAIN / RESULT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44025"/>
            <a:ext cx="4542118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6918" y="1444025"/>
            <a:ext cx="5261576" cy="526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Shape 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Shape 153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EXAMPLE TRAIN / RESULT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54" name="Shape 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44025"/>
            <a:ext cx="4562361" cy="5261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161" y="1444025"/>
            <a:ext cx="5261576" cy="526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600" y="1435400"/>
            <a:ext cx="3639599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89623" y="1435400"/>
            <a:ext cx="3866250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18288" y="1435400"/>
            <a:ext cx="3866250" cy="526157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EXAMPLE TRAIN /LABEL DATA/ RESULT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EXAMPLE TRAIN /</a:t>
            </a: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LABEL DATA</a:t>
            </a: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/ RESULT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73" name="Shape 1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44025"/>
            <a:ext cx="3424824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0891" y="1444025"/>
            <a:ext cx="3848625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13178" y="1444025"/>
            <a:ext cx="3848625" cy="526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Shape 1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Shape 182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EXAMPLE TRAIN / LABEL DATA / RESULT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Shape 1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925" y="1444025"/>
            <a:ext cx="3651476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0898" y="1444025"/>
            <a:ext cx="3651474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09886" y="1444025"/>
            <a:ext cx="3829325" cy="526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Shape 1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FUTURE WORK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3" name="Shape 193"/>
          <p:cNvSpPr/>
          <p:nvPr/>
        </p:nvSpPr>
        <p:spPr>
          <a:xfrm>
            <a:off x="1003300" y="2121550"/>
            <a:ext cx="9392400" cy="23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calibration of Sentinel data using ESA SNAP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stratified sampling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change of train/validate/test data sets ratios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use of higher resolution SAR data (ICEYE-X series)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fine </a:t>
            </a: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tuning</a:t>
            </a: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 of network architecture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Shape 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/>
          <p:nvPr>
            <p:ph idx="1" type="body"/>
          </p:nvPr>
        </p:nvSpPr>
        <p:spPr>
          <a:xfrm>
            <a:off x="838200" y="965771"/>
            <a:ext cx="5490681" cy="52111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latin typeface="Rajdhani"/>
                <a:ea typeface="Rajdhani"/>
                <a:cs typeface="Rajdhani"/>
                <a:sym typeface="Rajdhani"/>
              </a:rPr>
              <a:t>Motivation: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1" lang="en-US" sz="3000">
                <a:latin typeface="Rajdhani"/>
                <a:ea typeface="Rajdhani"/>
                <a:cs typeface="Rajdhani"/>
                <a:sym typeface="Rajdhani"/>
              </a:rPr>
              <a:t>Flood/coastline detection</a:t>
            </a:r>
            <a:endParaRPr sz="30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1" lang="en-US" sz="3000">
                <a:latin typeface="Rajdhani"/>
                <a:ea typeface="Rajdhani"/>
                <a:cs typeface="Rajdhani"/>
                <a:sym typeface="Rajdhani"/>
              </a:rPr>
              <a:t>Urban/agriculture mapping</a:t>
            </a:r>
            <a:endParaRPr sz="30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latin typeface="Rajdhani"/>
                <a:ea typeface="Rajdhani"/>
                <a:cs typeface="Rajdhani"/>
                <a:sym typeface="Rajdhani"/>
              </a:rPr>
              <a:t>Existing methods</a:t>
            </a:r>
            <a:r>
              <a:rPr lang="en-US" sz="1600">
                <a:latin typeface="Rajdhani"/>
                <a:ea typeface="Rajdhani"/>
                <a:cs typeface="Rajdhani"/>
                <a:sym typeface="Rajdhani"/>
              </a:rPr>
              <a:t>:</a:t>
            </a:r>
            <a:endParaRPr sz="1600"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t/>
            </a:r>
            <a:endParaRPr sz="1600"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t/>
            </a:r>
            <a:endParaRPr sz="1600"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1" lang="en-US" sz="3000">
                <a:latin typeface="Rajdhani"/>
                <a:ea typeface="Rajdhani"/>
                <a:cs typeface="Rajdhani"/>
                <a:sym typeface="Rajdhani"/>
              </a:rPr>
              <a:t>Often require expert input </a:t>
            </a:r>
            <a:endParaRPr sz="1600"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1" sz="2000"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38" name="Shape 38"/>
          <p:cNvCxnSpPr/>
          <p:nvPr/>
        </p:nvCxnSpPr>
        <p:spPr>
          <a:xfrm>
            <a:off x="945222" y="3256908"/>
            <a:ext cx="4232953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9" name="Shape 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12157" y="6440165"/>
            <a:ext cx="749643" cy="197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Shape 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Shape 46"/>
          <p:cNvSpPr/>
          <p:nvPr/>
        </p:nvSpPr>
        <p:spPr>
          <a:xfrm>
            <a:off x="1003300" y="1057950"/>
            <a:ext cx="4190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Deep Learning methods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1003299" y="2121554"/>
            <a:ext cx="4267343" cy="16158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classification</a:t>
            </a:r>
            <a:endParaRPr sz="24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3810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jdhani"/>
              <a:buChar char="●"/>
            </a:pPr>
            <a:r>
              <a:rPr lang="en-US" sz="24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object detection</a:t>
            </a:r>
            <a:endParaRPr sz="24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3810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jdhani"/>
              <a:buChar char="●"/>
            </a:pPr>
            <a:r>
              <a:rPr lang="en-US" sz="24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semantic segmentation</a:t>
            </a:r>
            <a:endParaRPr sz="24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8" name="Shape 48"/>
          <p:cNvSpPr/>
          <p:nvPr/>
        </p:nvSpPr>
        <p:spPr>
          <a:xfrm>
            <a:off x="1003375" y="3984675"/>
            <a:ext cx="4190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Transfer learning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9" name="Shape 49"/>
          <p:cNvSpPr/>
          <p:nvPr/>
        </p:nvSpPr>
        <p:spPr>
          <a:xfrm>
            <a:off x="1003374" y="5048279"/>
            <a:ext cx="4267200" cy="16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CNN’s are data hungry</a:t>
            </a:r>
            <a:endParaRPr sz="24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We can use pretrained models, even from another domain!!!</a:t>
            </a:r>
            <a:endParaRPr sz="24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Shape 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/>
          <p:nvPr/>
        </p:nvSpPr>
        <p:spPr>
          <a:xfrm>
            <a:off x="1003300" y="1057950"/>
            <a:ext cx="543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DEEP LEARNING FOR SAR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1003300" y="2088623"/>
            <a:ext cx="5677200" cy="3210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jdhani"/>
              <a:buChar char="●"/>
            </a:pPr>
            <a:r>
              <a:rPr lang="en-US" sz="36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ATR</a:t>
            </a:r>
            <a:endParaRPr sz="36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jdhani"/>
              <a:buChar char="●"/>
            </a:pPr>
            <a:r>
              <a:rPr lang="en-US" sz="36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Scene understanding</a:t>
            </a:r>
            <a:endParaRPr sz="36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jdhani"/>
              <a:buChar char="●"/>
            </a:pPr>
            <a:r>
              <a:rPr lang="en-US" sz="36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Semantic segmentation</a:t>
            </a:r>
            <a:endParaRPr sz="36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3951" y="4032906"/>
            <a:ext cx="2481769" cy="1398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/>
          <p:nvPr/>
        </p:nvSpPr>
        <p:spPr>
          <a:xfrm>
            <a:off x="1003300" y="1057950"/>
            <a:ext cx="4190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CORINE Land cover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1003299" y="2121554"/>
            <a:ext cx="4267200" cy="16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Finland 20x20 m resolution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48 classes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6 superclasses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5861525" y="1057950"/>
            <a:ext cx="4190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Sentinel -1 imagery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5861524" y="2121554"/>
            <a:ext cx="4267200" cy="16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23x23</a:t>
            </a: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 m resolution SM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jdhani"/>
              <a:buChar char="●"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20x22 m resolution IW</a:t>
            </a:r>
            <a:endParaRPr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12157" y="6440165"/>
            <a:ext cx="749643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/>
          <p:nvPr/>
        </p:nvSpPr>
        <p:spPr>
          <a:xfrm>
            <a:off x="74650" y="752825"/>
            <a:ext cx="4436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DL Semantic Segmentation Framework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76" name="Shape 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3150" y="152400"/>
            <a:ext cx="4102150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FULLY CONVOLUTIONAL NEURAL NETWORKS (FCNN)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 FOR SEMANTIC SEGMENTATION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84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9575" y="2076250"/>
            <a:ext cx="7575201" cy="23577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/>
          <p:nvPr/>
        </p:nvSpPr>
        <p:spPr>
          <a:xfrm>
            <a:off x="3676050" y="4545425"/>
            <a:ext cx="44469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Basic FCNN  (slide credit to Leonardo Araujo dos Santos)</a:t>
            </a:r>
            <a:endParaRPr b="1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EXAMPLE TRAIN /VALIDATION/TEST AND LABEL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6200" y="1511600"/>
            <a:ext cx="4542118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600" y="1511600"/>
            <a:ext cx="4542118" cy="526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hape 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2157" y="6440165"/>
            <a:ext cx="749644" cy="19749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983550" y="583625"/>
            <a:ext cx="1045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EXAMPLE TRAIN /VALIDATION/TEST AND LABEL DATA</a:t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02" name="Shape 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44025"/>
            <a:ext cx="4542118" cy="526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6918" y="1444025"/>
            <a:ext cx="5261576" cy="526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ICEYE Colors">
      <a:dk1>
        <a:srgbClr val="000000"/>
      </a:dk1>
      <a:lt1>
        <a:srgbClr val="FFFFFF"/>
      </a:lt1>
      <a:dk2>
        <a:srgbClr val="000046"/>
      </a:dk2>
      <a:lt2>
        <a:srgbClr val="E7E6E6"/>
      </a:lt2>
      <a:accent1>
        <a:srgbClr val="71B280"/>
      </a:accent1>
      <a:accent2>
        <a:srgbClr val="134E5E"/>
      </a:accent2>
      <a:accent3>
        <a:srgbClr val="1CB5E0"/>
      </a:accent3>
      <a:accent4>
        <a:srgbClr val="000046"/>
      </a:accent4>
      <a:accent5>
        <a:srgbClr val="A42382"/>
      </a:accent5>
      <a:accent6>
        <a:srgbClr val="471D6F"/>
      </a:accent6>
      <a:hlink>
        <a:srgbClr val="1CB5E0"/>
      </a:hlink>
      <a:folHlink>
        <a:srgbClr val="A4238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